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8" r:id="rId5"/>
    <p:sldId id="272" r:id="rId6"/>
    <p:sldId id="260" r:id="rId7"/>
    <p:sldId id="269" r:id="rId8"/>
    <p:sldId id="270" r:id="rId9"/>
    <p:sldId id="271" r:id="rId10"/>
    <p:sldId id="266" r:id="rId11"/>
    <p:sldId id="273" r:id="rId12"/>
    <p:sldId id="278" r:id="rId13"/>
    <p:sldId id="279" r:id="rId14"/>
    <p:sldId id="263" r:id="rId15"/>
    <p:sldId id="274" r:id="rId16"/>
    <p:sldId id="275" r:id="rId17"/>
    <p:sldId id="276" r:id="rId18"/>
    <p:sldId id="277" r:id="rId19"/>
    <p:sldId id="264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C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>
        <p:scale>
          <a:sx n="34" d="100"/>
          <a:sy n="34" d="100"/>
        </p:scale>
        <p:origin x="807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3:57:47.614"/>
    </inkml:context>
    <inkml:brush xml:id="br0">
      <inkml:brushProperty name="width" value="0.6" units="cm"/>
      <inkml:brushProperty name="height" value="0.6" units="cm"/>
      <inkml:brushProperty name="color" value="#BB5B18"/>
      <inkml:brushProperty name="inkEffects" value="bronze"/>
      <inkml:brushProperty name="anchorX" value="-307137.84375"/>
      <inkml:brushProperty name="anchorY" value="-107620.89063"/>
      <inkml:brushProperty name="scaleFactor" value="0.5"/>
    </inkml:brush>
  </inkml:definitions>
  <inkml:trace contextRef="#ctx0" brushRef="#br0">0 1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3:57:47.614"/>
    </inkml:context>
    <inkml:brush xml:id="br0">
      <inkml:brushProperty name="width" value="0.6" units="cm"/>
      <inkml:brushProperty name="height" value="0.6" units="cm"/>
      <inkml:brushProperty name="color" value="#BB5B18"/>
      <inkml:brushProperty name="inkEffects" value="bronze"/>
      <inkml:brushProperty name="anchorX" value="-307137.84375"/>
      <inkml:brushProperty name="anchorY" value="-107620.89063"/>
      <inkml:brushProperty name="scaleFactor" value="0.5"/>
    </inkml:brush>
  </inkml:definitions>
  <inkml:trace contextRef="#ctx0" brushRef="#br0">0 1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作者和日期</a:t>
            </a:r>
          </a:p>
        </p:txBody>
      </p:sp>
      <p:sp>
        <p:nvSpPr>
          <p:cNvPr id="13" name="簡報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簡報標題</a:t>
            </a:r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矩形"/>
          <p:cNvSpPr/>
          <p:nvPr/>
        </p:nvSpPr>
        <p:spPr>
          <a:xfrm>
            <a:off x="1008907" y="1064171"/>
            <a:ext cx="22378886" cy="11587658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25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37745" y="5549900"/>
            <a:ext cx="12908510" cy="2628900"/>
          </a:xfrm>
          <a:prstGeom prst="rect">
            <a:avLst/>
          </a:prstGeom>
        </p:spPr>
        <p:txBody>
          <a:bodyPr/>
          <a:lstStyle>
            <a:lvl1pPr marL="320204" indent="-320204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320204" indent="1369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320204" indent="5941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320204" indent="10513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320204" indent="15085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「著名的引言」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出處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100233" y="9999201"/>
            <a:ext cx="12546022" cy="508001"/>
          </a:xfrm>
          <a:prstGeom prst="rect">
            <a:avLst/>
          </a:prstGeom>
        </p:spPr>
        <p:txBody>
          <a:bodyPr anchor="t"/>
          <a:lstStyle>
            <a:lvl1pPr algn="l" defTabSz="302260">
              <a:lnSpc>
                <a:spcPct val="140000"/>
              </a:lnSpc>
              <a:defRPr sz="2295" spc="22"/>
            </a:lvl1pPr>
          </a:lstStyle>
          <a:p>
            <a:r>
              <a:t>出處</a:t>
            </a:r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913369614_2691x1794.jpg"/>
          <p:cNvSpPr>
            <a:spLocks noGrp="1"/>
          </p:cNvSpPr>
          <p:nvPr>
            <p:ph type="pic" idx="21"/>
          </p:nvPr>
        </p:nvSpPr>
        <p:spPr>
          <a:xfrm>
            <a:off x="800100" y="253554"/>
            <a:ext cx="22783800" cy="152393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831E0-B873-413A-AD16-A46A8AEA5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F1A7DA-73D0-462B-BC51-7F3F344E7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B729A-BB82-4F46-8D55-2AAFED26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9291-A4AD-43DF-87B3-64884B91164F}" type="datetimeFigureOut">
              <a:rPr lang="zh-TW" altLang="en-US" smtClean="0"/>
              <a:t>2021/8/15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9ABF33-9E04-47FE-A454-E4A81C3A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027D78-7ABD-4F60-97CB-1F68DA10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18875" y="13125887"/>
            <a:ext cx="346250" cy="348813"/>
          </a:xfrm>
        </p:spPr>
        <p:txBody>
          <a:bodyPr/>
          <a:lstStyle/>
          <a:p>
            <a:fld id="{E412D491-7EAE-43E1-A293-68DDD6EC12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147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85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幻燈片子標題</a:t>
            </a:r>
          </a:p>
        </p:txBody>
      </p:sp>
      <p:sp>
        <p:nvSpPr>
          <p:cNvPr id="86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幻燈片標題</a:t>
            </a:r>
          </a:p>
        </p:txBody>
      </p:sp>
      <p:sp>
        <p:nvSpPr>
          <p:cNvPr id="8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96903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簡報標題</a:t>
            </a:r>
          </a:p>
        </p:txBody>
      </p:sp>
      <p:sp>
        <p:nvSpPr>
          <p:cNvPr id="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矩形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作者和日期</a:t>
            </a:r>
          </a:p>
        </p:txBody>
      </p:sp>
      <p:sp>
        <p:nvSpPr>
          <p:cNvPr id="34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幻燈片標題</a:t>
            </a:r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幻燈片子標題</a:t>
            </a:r>
          </a:p>
        </p:txBody>
      </p:sp>
      <p:sp>
        <p:nvSpPr>
          <p:cNvPr id="44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幻燈片標題</a:t>
            </a:r>
          </a:p>
        </p:txBody>
      </p:sp>
      <p:sp>
        <p:nvSpPr>
          <p:cNvPr id="45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"/>
          <p:cNvSpPr/>
          <p:nvPr/>
        </p:nvSpPr>
        <p:spPr>
          <a:xfrm>
            <a:off x="12192000" y="2079724"/>
            <a:ext cx="11188700" cy="9550401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4" name="矩形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5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2058458" y="3677751"/>
            <a:ext cx="20264297" cy="6956178"/>
          </a:xfrm>
          <a:prstGeom prst="rect">
            <a:avLst/>
          </a:prstGeom>
        </p:spPr>
        <p:txBody>
          <a:bodyPr numCol="2" spcCol="2314058"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影像"/>
          <p:cNvSpPr>
            <a:spLocks noGrp="1"/>
          </p:cNvSpPr>
          <p:nvPr>
            <p:ph type="pic" idx="21"/>
          </p:nvPr>
        </p:nvSpPr>
        <p:spPr>
          <a:xfrm>
            <a:off x="11700889" y="-1027620"/>
            <a:ext cx="12288856" cy="150230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4" name="矩形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65" name="幻燈片子標題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2037" y="4375086"/>
            <a:ext cx="9603926" cy="845948"/>
          </a:xfrm>
          <a:prstGeom prst="rect">
            <a:avLst/>
          </a:prstGeom>
        </p:spPr>
        <p:txBody>
          <a:bodyPr/>
          <a:lstStyle/>
          <a:p>
            <a:r>
              <a:t>幻燈片子標題</a:t>
            </a:r>
          </a:p>
        </p:txBody>
      </p:sp>
      <p:sp>
        <p:nvSpPr>
          <p:cNvPr id="66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802060" y="1640061"/>
            <a:ext cx="9601348" cy="279837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幻燈片標題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02037" y="5778500"/>
            <a:ext cx="9596832" cy="6110784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章節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章節標題</a:t>
            </a:r>
          </a:p>
        </p:txBody>
      </p:sp>
      <p:sp>
        <p:nvSpPr>
          <p:cNvPr id="7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矩形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議程主題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議程標題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議程標題</a:t>
            </a:r>
          </a:p>
        </p:txBody>
      </p:sp>
      <p:sp>
        <p:nvSpPr>
          <p:cNvPr id="9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詳細資訊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詳細資訊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簡報標題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蔡心櫻 楊諭欣 夏良語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>
                <a:latin typeface="Songti SC" panose="02010600040101010101" pitchFamily="2" charset="-122"/>
                <a:ea typeface="Songti SC" panose="02010600040101010101" pitchFamily="2" charset="-122"/>
              </a:rPr>
              <a:t>蔡心櫻</a:t>
            </a:r>
            <a:r>
              <a:rPr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dirty="0" err="1">
                <a:latin typeface="Songti SC" panose="02010600040101010101" pitchFamily="2" charset="-122"/>
                <a:ea typeface="Songti SC" panose="02010600040101010101" pitchFamily="2" charset="-122"/>
              </a:rPr>
              <a:t>楊諭欣</a:t>
            </a:r>
            <a:r>
              <a:rPr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dirty="0" err="1">
                <a:latin typeface="Songti SC" panose="02010600040101010101" pitchFamily="2" charset="-122"/>
                <a:ea typeface="Songti SC" panose="02010600040101010101" pitchFamily="2" charset="-122"/>
              </a:rPr>
              <a:t>夏良語</a:t>
            </a:r>
            <a:endParaRPr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62" name="智慧環控"/>
          <p:cNvSpPr txBox="1">
            <a:spLocks noGrp="1"/>
          </p:cNvSpPr>
          <p:nvPr>
            <p:ph type="ctrTitle"/>
          </p:nvPr>
        </p:nvSpPr>
        <p:spPr>
          <a:xfrm>
            <a:off x="2057400" y="1633644"/>
            <a:ext cx="20269201" cy="5359732"/>
          </a:xfrm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Songti SC" panose="02010600040101010101" pitchFamily="2" charset="-122"/>
                <a:ea typeface="Songti SC" panose="02010600040101010101" pitchFamily="2" charset="-122"/>
              </a:rPr>
              <a:t>智慧環控</a:t>
            </a:r>
            <a:endParaRPr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63" name="爬中央氣象局的資料來更改室內冷氣溫度"/>
          <p:cNvSpPr txBox="1"/>
          <p:nvPr/>
        </p:nvSpPr>
        <p:spPr>
          <a:xfrm>
            <a:off x="6375025" y="7264414"/>
            <a:ext cx="11633952" cy="798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 err="1">
                <a:latin typeface="Songti SC" panose="02010600040101010101" pitchFamily="2" charset="-122"/>
                <a:ea typeface="Songti SC" panose="02010600040101010101" pitchFamily="2" charset="-122"/>
              </a:rPr>
              <a:t>爬中央氣象局的資料來更改室內冷氣溫度</a:t>
            </a:r>
            <a:endParaRPr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33843A-8111-4C13-842B-C671C40C7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056004-EC42-43E9-B70A-80A91CE28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" y="0"/>
            <a:ext cx="24377904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24377904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43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24359856" cy="13716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F6387E-CFF9-44A9-B969-D0CA381C3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r="-1" b="6805"/>
          <a:stretch/>
        </p:blipFill>
        <p:spPr>
          <a:xfrm>
            <a:off x="3088" y="20"/>
            <a:ext cx="24377864" cy="13713228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75103BF2-AF1C-4D4F-B435-34D4DC8C3A81}"/>
              </a:ext>
            </a:extLst>
          </p:cNvPr>
          <p:cNvSpPr>
            <a:spLocks noGrp="1"/>
          </p:cNvSpPr>
          <p:nvPr/>
        </p:nvSpPr>
        <p:spPr>
          <a:xfrm>
            <a:off x="1995599" y="1489819"/>
            <a:ext cx="20380142" cy="6291710"/>
          </a:xfrm>
          <a:prstGeom prst="rect">
            <a:avLst/>
          </a:prstGeom>
        </p:spPr>
        <p:txBody>
          <a:bodyPr lIns="219456" tIns="219456" rIns="219456" bIns="182880" anchor="b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b="1" kern="1200" spc="12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400" dirty="0">
                <a:solidFill>
                  <a:srgbClr val="FFFFFF"/>
                </a:solidFill>
                <a:latin typeface="源泉圓體 B" panose="020B0800000000000000" pitchFamily="34" charset="-120"/>
                <a:ea typeface="源泉圓體 B" panose="020B0800000000000000" pitchFamily="34" charset="-120"/>
              </a:rPr>
              <a:t>無限網路資料傳遞</a:t>
            </a:r>
            <a:endParaRPr lang="zh-TW" altLang="en-US" sz="10400" dirty="0">
              <a:solidFill>
                <a:srgbClr val="FFFFFF"/>
              </a:solidFill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058285AE-294F-4446-8745-8E21AFF5447C}"/>
              </a:ext>
            </a:extLst>
          </p:cNvPr>
          <p:cNvSpPr>
            <a:spLocks noGrp="1"/>
          </p:cNvSpPr>
          <p:nvPr/>
        </p:nvSpPr>
        <p:spPr>
          <a:xfrm>
            <a:off x="2440465" y="8139561"/>
            <a:ext cx="19562654" cy="4113234"/>
          </a:xfrm>
          <a:prstGeom prst="rect">
            <a:avLst/>
          </a:prstGeom>
        </p:spPr>
        <p:txBody>
          <a:bodyPr lIns="219456" tIns="219456" rIns="219456" bIns="182880" anchor="t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 spc="9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 spc="9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spc="9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spc="9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spc="9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0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r>
              <a:rPr lang="en-US" altLang="zh-CN" sz="8000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hingspeak</a:t>
            </a:r>
            <a:endParaRPr lang="zh-TW" altLang="en-US" sz="8000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937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E07730-D35B-4071-877D-0C9A9279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ADF40-750B-496C-8DE7-D94FC695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可攜式裝置控制： </a:t>
            </a:r>
            <a:r>
              <a:rPr lang="en-US" altLang="zh-CN" sz="4800" dirty="0"/>
              <a:t>ex. App inventor</a:t>
            </a:r>
            <a:r>
              <a:rPr lang="zh-CN" altLang="en-US" sz="4800" dirty="0"/>
              <a:t>，網頁</a:t>
            </a:r>
            <a:endParaRPr lang="en-US" altLang="zh-CN" sz="4800" dirty="0"/>
          </a:p>
          <a:p>
            <a:pPr lvl="2"/>
            <a:r>
              <a:rPr lang="zh-CN" altLang="en-US" sz="4800" dirty="0"/>
              <a:t>在外面開家裡的冷氣不環保</a:t>
            </a:r>
            <a:r>
              <a:rPr lang="en-US" altLang="zh-CN" sz="4800" dirty="0" err="1"/>
              <a:t>xd</a:t>
            </a:r>
            <a:endParaRPr lang="en-US" altLang="zh-CN" sz="4800" dirty="0"/>
          </a:p>
          <a:p>
            <a:r>
              <a:rPr lang="zh-CN" altLang="en-US" sz="4800" dirty="0"/>
              <a:t>常開式網站跑</a:t>
            </a:r>
            <a:r>
              <a:rPr lang="en-US" altLang="zh-CN" sz="4800" dirty="0"/>
              <a:t>python + </a:t>
            </a:r>
            <a:r>
              <a:rPr lang="en-US" altLang="zh-CN" sz="4800" dirty="0" err="1"/>
              <a:t>ThingSpeak</a:t>
            </a:r>
            <a:r>
              <a:rPr lang="zh-CN" altLang="en-US" sz="4800" dirty="0"/>
              <a:t>傳輸資料</a:t>
            </a:r>
          </a:p>
        </p:txBody>
      </p:sp>
      <p:pic>
        <p:nvPicPr>
          <p:cNvPr id="5" name="Picture 2" descr="NodeMcu v3 Lua ESP-12E WIFI Development Board - Opencircuit">
            <a:extLst>
              <a:ext uri="{FF2B5EF4-FFF2-40B4-BE49-F238E27FC236}">
                <a16:creationId xmlns:a16="http://schemas.microsoft.com/office/drawing/2014/main" id="{3521221F-E228-4E6A-9AE4-BA4F805CC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429" l="5952" r="95000">
                        <a14:foregroundMark x1="57143" y1="12222" x2="88690" y2="25873"/>
                        <a14:foregroundMark x1="88690" y1="25873" x2="91190" y2="29841"/>
                        <a14:foregroundMark x1="87024" y1="39841" x2="86190" y2="48413"/>
                        <a14:foregroundMark x1="59346" y1="81050" x2="58949" y2="81533"/>
                        <a14:foregroundMark x1="86190" y1="48413" x2="63548" y2="75941"/>
                        <a14:foregroundMark x1="8810" y1="62540" x2="15595" y2="71429"/>
                        <a14:foregroundMark x1="15595" y1="71429" x2="16429" y2="71746"/>
                        <a14:foregroundMark x1="43690" y1="83810" x2="51905" y2="82698"/>
                        <a14:foregroundMark x1="51905" y1="82698" x2="61905" y2="73175"/>
                        <a14:foregroundMark x1="42619" y1="87302" x2="49405" y2="86032"/>
                        <a14:foregroundMark x1="50297" y1="84842" x2="52738" y2="81587"/>
                        <a14:foregroundMark x1="17500" y1="53175" x2="52619" y2="17937"/>
                        <a14:foregroundMark x1="45714" y1="23016" x2="58214" y2="15873"/>
                        <a14:foregroundMark x1="50714" y1="18730" x2="16548" y2="52381"/>
                        <a14:foregroundMark x1="63654" y1="75924" x2="86429" y2="50159"/>
                        <a14:foregroundMark x1="58659" y1="81575" x2="59326" y2="80821"/>
                        <a14:foregroundMark x1="65733" y1="75596" x2="70238" y2="68889"/>
                        <a14:foregroundMark x1="70238" y1="68889" x2="75238" y2="63968"/>
                        <a14:foregroundMark x1="43929" y1="90159" x2="49167" y2="86190"/>
                        <a14:foregroundMark x1="49167" y1="86190" x2="49286" y2="87778"/>
                        <a14:foregroundMark x1="48452" y1="88889" x2="48095" y2="89524"/>
                        <a14:foregroundMark x1="51613" y1="85007" x2="54524" y2="81270"/>
                        <a14:foregroundMark x1="48095" y1="89524" x2="49180" y2="88131"/>
                        <a14:foregroundMark x1="95000" y1="29206" x2="93810" y2="27302"/>
                        <a14:foregroundMark x1="55862" y1="86468" x2="56548" y2="91429"/>
                        <a14:foregroundMark x1="57619" y1="54603" x2="71310" y2="35079"/>
                        <a14:foregroundMark x1="5952" y1="64762" x2="11548" y2="68571"/>
                        <a14:foregroundMark x1="55119" y1="91111" x2="55119" y2="91111"/>
                        <a14:foregroundMark x1="49524" y1="87937" x2="52143" y2="84603"/>
                        <a14:foregroundMark x1="55952" y1="86984" x2="69762" y2="73333"/>
                        <a14:foregroundMark x1="62619" y1="75714" x2="62857" y2="78254"/>
                        <a14:foregroundMark x1="71905" y1="69365" x2="83452" y2="53810"/>
                        <a14:foregroundMark x1="56667" y1="88254" x2="65357" y2="79048"/>
                        <a14:backgroundMark x1="52952" y1="92302" x2="52857" y2="93651"/>
                        <a14:backgroundMark x1="53452" y1="85238" x2="53401" y2="85958"/>
                        <a14:backgroundMark x1="56635" y1="91407" x2="56667" y2="9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923" y="6406469"/>
            <a:ext cx="2485879" cy="186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王國之心3》中登場的《小熊維尼》和《魔髮奇緣》等「世界」情報公開！ - a12131625的創作- 巴哈姆特">
            <a:extLst>
              <a:ext uri="{FF2B5EF4-FFF2-40B4-BE49-F238E27FC236}">
                <a16:creationId xmlns:a16="http://schemas.microsoft.com/office/drawing/2014/main" id="{7FCD8C35-3547-402F-BDA0-A8AE0D5E0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2917" y1="39219" x2="83802" y2="43750"/>
                        <a14:foregroundMark x1="83802" y1="43750" x2="84792" y2="44896"/>
                        <a14:foregroundMark x1="55469" y1="34375" x2="72083" y2="33958"/>
                        <a14:foregroundMark x1="79948" y1="38750" x2="86094" y2="49688"/>
                        <a14:foregroundMark x1="84010" y1="40625" x2="87604" y2="45104"/>
                        <a14:foregroundMark x1="85625" y1="41510" x2="87604" y2="44010"/>
                        <a14:foregroundMark x1="85990" y1="40938" x2="88490" y2="43802"/>
                        <a14:foregroundMark x1="84948" y1="40625" x2="84948" y2="40625"/>
                        <a14:foregroundMark x1="83854" y1="39896" x2="87240" y2="45260"/>
                        <a14:foregroundMark x1="87448" y1="42240" x2="85625" y2="39688"/>
                        <a14:foregroundMark x1="88125" y1="43125" x2="85625" y2="3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6" y="9234770"/>
            <a:ext cx="2489982" cy="248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509B9670-2FEC-436B-8AD3-6C0C32A9E33C}"/>
              </a:ext>
            </a:extLst>
          </p:cNvPr>
          <p:cNvGrpSpPr/>
          <p:nvPr/>
        </p:nvGrpSpPr>
        <p:grpSpPr>
          <a:xfrm>
            <a:off x="14736001" y="7971287"/>
            <a:ext cx="2727808" cy="1674176"/>
            <a:chOff x="4826185" y="1537211"/>
            <a:chExt cx="2159800" cy="1325564"/>
          </a:xfrm>
        </p:grpSpPr>
        <p:pic>
          <p:nvPicPr>
            <p:cNvPr id="8" name="Picture 14" descr="The cloud Logos">
              <a:extLst>
                <a:ext uri="{FF2B5EF4-FFF2-40B4-BE49-F238E27FC236}">
                  <a16:creationId xmlns:a16="http://schemas.microsoft.com/office/drawing/2014/main" id="{D94DD734-D1CE-4509-B0CF-5CEA44286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1" b="89844" l="9961" r="99609">
                          <a14:foregroundMark x1="90234" y1="61035" x2="95801" y2="73730"/>
                          <a14:foregroundMark x1="95801" y1="73730" x2="95410" y2="75293"/>
                          <a14:foregroundMark x1="98926" y1="63965" x2="99609" y2="701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8" t="32410" b="19385"/>
            <a:stretch/>
          </p:blipFill>
          <p:spPr bwMode="auto">
            <a:xfrm>
              <a:off x="4826185" y="1537211"/>
              <a:ext cx="2159800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E12D3E3-4E38-45C2-830D-790B17FA1030}"/>
                </a:ext>
              </a:extLst>
            </p:cNvPr>
            <p:cNvSpPr txBox="1"/>
            <p:nvPr/>
          </p:nvSpPr>
          <p:spPr>
            <a:xfrm>
              <a:off x="5030389" y="2273099"/>
              <a:ext cx="1831726" cy="438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ThingSpeak</a:t>
              </a:r>
              <a:endParaRPr lang="zh-TW" altLang="en-US" sz="3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CA5D422-190E-4C33-823F-F43A943D4715}"/>
              </a:ext>
            </a:extLst>
          </p:cNvPr>
          <p:cNvCxnSpPr>
            <a:cxnSpLocks/>
          </p:cNvCxnSpPr>
          <p:nvPr/>
        </p:nvCxnSpPr>
        <p:spPr>
          <a:xfrm flipV="1">
            <a:off x="13167198" y="9195660"/>
            <a:ext cx="1480117" cy="8801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515712-B384-4FF7-AFA0-34676A113FD1}"/>
              </a:ext>
            </a:extLst>
          </p:cNvPr>
          <p:cNvSpPr txBox="1"/>
          <p:nvPr/>
        </p:nvSpPr>
        <p:spPr>
          <a:xfrm>
            <a:off x="12713377" y="92884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存溫度資料</a:t>
            </a:r>
            <a:endParaRPr lang="zh-TW" altLang="en-US" b="1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3EAC997-2850-479E-8A3C-61E086A35611}"/>
              </a:ext>
            </a:extLst>
          </p:cNvPr>
          <p:cNvCxnSpPr>
            <a:cxnSpLocks/>
          </p:cNvCxnSpPr>
          <p:nvPr/>
        </p:nvCxnSpPr>
        <p:spPr>
          <a:xfrm flipH="1">
            <a:off x="13328688" y="10003187"/>
            <a:ext cx="1522519" cy="9334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6F638A-DBF3-4300-A422-BDE4BEFDCE59}"/>
              </a:ext>
            </a:extLst>
          </p:cNvPr>
          <p:cNvSpPr txBox="1"/>
          <p:nvPr/>
        </p:nvSpPr>
        <p:spPr>
          <a:xfrm>
            <a:off x="14089947" y="104943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接受開始指令</a:t>
            </a:r>
            <a:endParaRPr lang="zh-TW" altLang="en-US" b="1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C5AE828-B772-48B3-BC5A-E672F873E52E}"/>
              </a:ext>
            </a:extLst>
          </p:cNvPr>
          <p:cNvCxnSpPr>
            <a:cxnSpLocks/>
          </p:cNvCxnSpPr>
          <p:nvPr/>
        </p:nvCxnSpPr>
        <p:spPr>
          <a:xfrm flipV="1">
            <a:off x="17457353" y="7598149"/>
            <a:ext cx="1480117" cy="8801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279582B-F54C-4C6D-901F-430154E9B78F}"/>
              </a:ext>
            </a:extLst>
          </p:cNvPr>
          <p:cNvCxnSpPr>
            <a:cxnSpLocks/>
          </p:cNvCxnSpPr>
          <p:nvPr/>
        </p:nvCxnSpPr>
        <p:spPr>
          <a:xfrm flipH="1">
            <a:off x="17802108" y="8278299"/>
            <a:ext cx="1522519" cy="9334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3EF5B96-AA6E-4B12-A360-153A69C110BE}"/>
              </a:ext>
            </a:extLst>
          </p:cNvPr>
          <p:cNvSpPr txBox="1"/>
          <p:nvPr/>
        </p:nvSpPr>
        <p:spPr>
          <a:xfrm>
            <a:off x="18539797" y="88654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發送開始指令</a:t>
            </a:r>
            <a:endParaRPr lang="zh-TW" altLang="en-US" b="1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576ED2D-1E27-400D-923D-F970F7FE8B02}"/>
              </a:ext>
            </a:extLst>
          </p:cNvPr>
          <p:cNvSpPr txBox="1"/>
          <p:nvPr/>
        </p:nvSpPr>
        <p:spPr>
          <a:xfrm>
            <a:off x="17058701" y="75789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抓溫度資料</a:t>
            </a:r>
            <a:endParaRPr lang="zh-TW" altLang="en-US" b="1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pic>
        <p:nvPicPr>
          <p:cNvPr id="18" name="Picture 8" descr="Wifi Wireless Internet Network Signal Flat Icon For Apps Royalty Free  Cliparts, Vectors, And Stock Illustration. Image 53514916.">
            <a:extLst>
              <a:ext uri="{FF2B5EF4-FFF2-40B4-BE49-F238E27FC236}">
                <a16:creationId xmlns:a16="http://schemas.microsoft.com/office/drawing/2014/main" id="{0208CE3F-9702-49CB-96B4-2C44FFC2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2124" y1="65464" x2="52896" y2="83505"/>
                        <a14:foregroundMark x1="52510" y1="47938" x2="52510" y2="47938"/>
                        <a14:foregroundMark x1="66409" y1="53608" x2="66409" y2="53608"/>
                        <a14:foregroundMark x1="86100" y1="47938" x2="86100" y2="47938"/>
                        <a14:foregroundMark x1="89189" y1="67010" x2="89189" y2="67010"/>
                        <a14:foregroundMark x1="56371" y1="35052" x2="56371" y2="35052"/>
                        <a14:foregroundMark x1="54826" y1="24227" x2="54826" y2="24227"/>
                        <a14:foregroundMark x1="56757" y1="15464" x2="56757" y2="15464"/>
                        <a14:foregroundMark x1="10039" y1="49485" x2="10039" y2="49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671" y="8119308"/>
            <a:ext cx="696515" cy="5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Wifi Wireless Internet Network Signal Flat Icon For Apps Royalty Free  Cliparts, Vectors, And Stock Illustration. Image 53514916.">
            <a:extLst>
              <a:ext uri="{FF2B5EF4-FFF2-40B4-BE49-F238E27FC236}">
                <a16:creationId xmlns:a16="http://schemas.microsoft.com/office/drawing/2014/main" id="{21DE20F6-F570-4D56-9322-A666A106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2124" y1="65464" x2="52896" y2="83505"/>
                        <a14:foregroundMark x1="52510" y1="47938" x2="52510" y2="47938"/>
                        <a14:foregroundMark x1="66409" y1="53608" x2="66409" y2="53608"/>
                        <a14:foregroundMark x1="86100" y1="47938" x2="86100" y2="47938"/>
                        <a14:foregroundMark x1="89189" y1="67010" x2="89189" y2="67010"/>
                        <a14:foregroundMark x1="56371" y1="35052" x2="56371" y2="35052"/>
                        <a14:foregroundMark x1="54826" y1="24227" x2="54826" y2="24227"/>
                        <a14:foregroundMark x1="56757" y1="15464" x2="56757" y2="15464"/>
                        <a14:foregroundMark x1="10039" y1="49485" x2="10039" y2="49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953" y="9777857"/>
            <a:ext cx="696515" cy="5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5841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etail"/>
          <p:cNvSpPr txBox="1">
            <a:spLocks noGrp="1"/>
          </p:cNvSpPr>
          <p:nvPr>
            <p:ph type="title" idx="4294967295"/>
          </p:nvPr>
        </p:nvSpPr>
        <p:spPr>
          <a:xfrm>
            <a:off x="1297251" y="1339231"/>
            <a:ext cx="9544920" cy="173301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Arduino</a:t>
            </a:r>
            <a:r>
              <a:rPr lang="zh-CN" altLang="en-US" dirty="0"/>
              <a:t>傳、接資料</a:t>
            </a:r>
            <a:endParaRPr dirty="0"/>
          </a:p>
        </p:txBody>
      </p:sp>
      <p:sp>
        <p:nvSpPr>
          <p:cNvPr id="19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75820" y="13131800"/>
            <a:ext cx="232360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2EDA9B3-97ED-4B21-8566-F77F66A7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30" y="2804962"/>
            <a:ext cx="19780981" cy="9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810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etail"/>
          <p:cNvSpPr txBox="1">
            <a:spLocks noGrp="1"/>
          </p:cNvSpPr>
          <p:nvPr>
            <p:ph type="title" idx="4294967295"/>
          </p:nvPr>
        </p:nvSpPr>
        <p:spPr>
          <a:xfrm>
            <a:off x="1297251" y="1339231"/>
            <a:ext cx="9544920" cy="173301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傳、接資料</a:t>
            </a:r>
            <a:endParaRPr dirty="0"/>
          </a:p>
        </p:txBody>
      </p:sp>
      <p:sp>
        <p:nvSpPr>
          <p:cNvPr id="19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75820" y="13131800"/>
            <a:ext cx="232360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250659B-9217-4E47-AB54-E75C9A50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41" y="3953022"/>
            <a:ext cx="20647068" cy="60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9375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etail"/>
          <p:cNvSpPr txBox="1">
            <a:spLocks noGrp="1"/>
          </p:cNvSpPr>
          <p:nvPr>
            <p:ph type="title" idx="4294967295"/>
          </p:nvPr>
        </p:nvSpPr>
        <p:spPr>
          <a:xfrm>
            <a:off x="1297251" y="1339231"/>
            <a:ext cx="9544920" cy="173301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Esp8266</a:t>
            </a:r>
            <a:r>
              <a:rPr lang="zh-TW" altLang="en-US" dirty="0"/>
              <a:t>發送紅外線</a:t>
            </a:r>
            <a:endParaRPr dirty="0"/>
          </a:p>
        </p:txBody>
      </p:sp>
      <p:sp>
        <p:nvSpPr>
          <p:cNvPr id="19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75820" y="13131800"/>
            <a:ext cx="232360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4" name="這頁是？？"/>
          <p:cNvSpPr txBox="1"/>
          <p:nvPr/>
        </p:nvSpPr>
        <p:spPr>
          <a:xfrm>
            <a:off x="10234929" y="6278879"/>
            <a:ext cx="391414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6000"/>
            </a:lvl1pPr>
          </a:lstStyle>
          <a:p>
            <a:r>
              <a:rPr dirty="0" err="1"/>
              <a:t>這頁是</a:t>
            </a:r>
            <a:r>
              <a:rPr dirty="0"/>
              <a:t>？？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6AD34A5-F7DB-491A-B2B4-14195C19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6" y="2612603"/>
            <a:ext cx="20584608" cy="96490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etail"/>
          <p:cNvSpPr txBox="1">
            <a:spLocks noGrp="1"/>
          </p:cNvSpPr>
          <p:nvPr>
            <p:ph type="title" idx="4294967295"/>
          </p:nvPr>
        </p:nvSpPr>
        <p:spPr>
          <a:xfrm>
            <a:off x="1297250" y="1339231"/>
            <a:ext cx="10440659" cy="173301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zh-TW" altLang="en-US" dirty="0"/>
              <a:t>解析冷氣的紅外線信號</a:t>
            </a:r>
            <a:endParaRPr dirty="0"/>
          </a:p>
        </p:txBody>
      </p:sp>
      <p:sp>
        <p:nvSpPr>
          <p:cNvPr id="18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82525" y="13131800"/>
            <a:ext cx="218949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25FF1C-C651-4361-B8ED-A546EA049F0D}"/>
              </a:ext>
            </a:extLst>
          </p:cNvPr>
          <p:cNvSpPr txBox="1"/>
          <p:nvPr/>
        </p:nvSpPr>
        <p:spPr>
          <a:xfrm>
            <a:off x="2144533" y="2873897"/>
            <a:ext cx="8344591" cy="13342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Code: example IRrecvDumpv2</a:t>
            </a:r>
            <a:endParaRPr kumimoji="0" lang="zh-TW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BE8C22-FE99-4C0E-AC84-C0C24705210D}"/>
              </a:ext>
            </a:extLst>
          </p:cNvPr>
          <p:cNvSpPr txBox="1"/>
          <p:nvPr/>
        </p:nvSpPr>
        <p:spPr>
          <a:xfrm>
            <a:off x="2144533" y="4208106"/>
            <a:ext cx="2015935" cy="13342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Circuit:</a:t>
            </a:r>
            <a:endParaRPr kumimoji="0" lang="zh-TW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34CC79-2E0B-44E2-B212-6BA57EE6B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63" y="4821399"/>
            <a:ext cx="11368768" cy="73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003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32C17DE-82A6-4565-AA6B-0AAC0CC02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0" y="4905704"/>
            <a:ext cx="22437969" cy="38965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C2BFF7-B8E0-4115-A580-23A04BBB9BB4}"/>
              </a:ext>
            </a:extLst>
          </p:cNvPr>
          <p:cNvSpPr/>
          <p:nvPr/>
        </p:nvSpPr>
        <p:spPr>
          <a:xfrm>
            <a:off x="2499360" y="6156960"/>
            <a:ext cx="1700784" cy="323088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64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E7606E-8126-4D95-8CC2-CA084F02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76" y="3093717"/>
            <a:ext cx="4985583" cy="75285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55A2CC-E745-4525-8C00-5B2D476A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017" y="3093717"/>
            <a:ext cx="15198324" cy="13278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82B826-C6E2-47BF-BE7B-C616921A6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99" y="5090160"/>
            <a:ext cx="14793161" cy="49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952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monstration"/>
          <p:cNvSpPr txBox="1">
            <a:spLocks noGrp="1"/>
          </p:cNvSpPr>
          <p:nvPr>
            <p:ph type="title" idx="4294967295"/>
          </p:nvPr>
        </p:nvSpPr>
        <p:spPr>
          <a:xfrm>
            <a:off x="1556331" y="1398302"/>
            <a:ext cx="6982639" cy="173301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7000"/>
            </a:lvl1pPr>
          </a:lstStyle>
          <a:p>
            <a:pPr algn="l"/>
            <a:r>
              <a:rPr lang="zh-TW" altLang="en-US" dirty="0"/>
              <a:t>發送</a:t>
            </a:r>
            <a:r>
              <a:rPr lang="en-US" altLang="zh-TW" dirty="0" err="1"/>
              <a:t>ir</a:t>
            </a:r>
            <a:r>
              <a:rPr lang="en-US" altLang="zh-TW" dirty="0"/>
              <a:t> signal</a:t>
            </a:r>
            <a:endParaRPr dirty="0"/>
          </a:p>
        </p:txBody>
      </p:sp>
      <p:sp>
        <p:nvSpPr>
          <p:cNvPr id="19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74804" y="13131800"/>
            <a:ext cx="234392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5" name="影片（？">
            <a:extLst>
              <a:ext uri="{FF2B5EF4-FFF2-40B4-BE49-F238E27FC236}">
                <a16:creationId xmlns:a16="http://schemas.microsoft.com/office/drawing/2014/main" id="{72C5B393-8DD5-4928-8832-5C94C26F494A}"/>
              </a:ext>
            </a:extLst>
          </p:cNvPr>
          <p:cNvSpPr txBox="1"/>
          <p:nvPr/>
        </p:nvSpPr>
        <p:spPr>
          <a:xfrm>
            <a:off x="1244709" y="3058364"/>
            <a:ext cx="4500771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6000"/>
            </a:lvl1pPr>
          </a:lstStyle>
          <a:p>
            <a:r>
              <a:rPr lang="en-US" dirty="0"/>
              <a:t>Circuit &amp; code: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FAE75F-88F3-42CC-950A-18D94ABB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20" y="3072247"/>
            <a:ext cx="8473440" cy="78794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30EF598-ECA1-47CB-8B8D-7291D6B8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2235" y="3058364"/>
            <a:ext cx="6766102" cy="78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81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monstration"/>
          <p:cNvSpPr txBox="1">
            <a:spLocks noGrp="1"/>
          </p:cNvSpPr>
          <p:nvPr>
            <p:ph type="title" idx="4294967295"/>
          </p:nvPr>
        </p:nvSpPr>
        <p:spPr>
          <a:xfrm>
            <a:off x="1297251" y="1339231"/>
            <a:ext cx="6982639" cy="173301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7000"/>
            </a:lvl1pPr>
          </a:lstStyle>
          <a:p>
            <a:pPr algn="l"/>
            <a:r>
              <a:rPr lang="zh-TW" altLang="en-US" dirty="0"/>
              <a:t>耗電</a:t>
            </a:r>
            <a:endParaRPr dirty="0"/>
          </a:p>
        </p:txBody>
      </p:sp>
      <p:sp>
        <p:nvSpPr>
          <p:cNvPr id="19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74804" y="13131800"/>
            <a:ext cx="234392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6F82C9-D5A7-46D1-A030-DDBE6B68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540" y="2977570"/>
            <a:ext cx="18263312" cy="75993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ntroduction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50068" indent="-550068" defTabSz="817244">
              <a:spcBef>
                <a:spcPts val="3100"/>
              </a:spcBef>
              <a:buSzPct val="100000"/>
              <a:buChar char="•"/>
              <a:defRPr sz="4950" spc="-49"/>
            </a:pPr>
            <a:r>
              <a:t>Introduction</a:t>
            </a:r>
          </a:p>
          <a:p>
            <a:pPr marL="550068" indent="-550068" defTabSz="817244">
              <a:spcBef>
                <a:spcPts val="3100"/>
              </a:spcBef>
              <a:buSzPct val="100000"/>
              <a:buChar char="•"/>
              <a:defRPr sz="4950" spc="-49"/>
            </a:pPr>
            <a:r>
              <a:t>Flow Chart</a:t>
            </a:r>
          </a:p>
          <a:p>
            <a:pPr marL="550068" indent="-550068" defTabSz="817244">
              <a:spcBef>
                <a:spcPts val="3100"/>
              </a:spcBef>
              <a:buSzPct val="100000"/>
              <a:buChar char="•"/>
              <a:defRPr sz="4950" spc="-49"/>
            </a:pPr>
            <a:r>
              <a:t>Detail</a:t>
            </a:r>
          </a:p>
          <a:p>
            <a:pPr marL="550068" indent="-550068" defTabSz="817244">
              <a:spcBef>
                <a:spcPts val="3100"/>
              </a:spcBef>
              <a:buSzPct val="100000"/>
              <a:buChar char="•"/>
              <a:defRPr sz="4950" spc="-49"/>
            </a:pPr>
            <a:r>
              <a:t>Demonstration</a:t>
            </a:r>
          </a:p>
          <a:p>
            <a:pPr marL="550068" indent="-550068" defTabSz="817244">
              <a:spcBef>
                <a:spcPts val="3100"/>
              </a:spcBef>
              <a:buSzPct val="100000"/>
              <a:buChar char="•"/>
              <a:defRPr sz="4950" spc="-49"/>
            </a:pPr>
            <a:r>
              <a:t>Summary</a:t>
            </a:r>
          </a:p>
        </p:txBody>
      </p:sp>
      <p:sp>
        <p:nvSpPr>
          <p:cNvPr id="167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75109" y="13131800"/>
            <a:ext cx="233782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AC.jpeg" descr="AC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b="12710"/>
          <a:stretch>
            <a:fillRect/>
          </a:stretch>
        </p:blipFill>
        <p:spPr>
          <a:xfrm>
            <a:off x="13299806" y="2872276"/>
            <a:ext cx="9353726" cy="9068138"/>
          </a:xfrm>
          <a:prstGeom prst="rect">
            <a:avLst/>
          </a:prstGeom>
        </p:spPr>
      </p:pic>
      <p:sp>
        <p:nvSpPr>
          <p:cNvPr id="171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172" name="Design purpose"/>
          <p:cNvSpPr txBox="1">
            <a:spLocks noGrp="1"/>
          </p:cNvSpPr>
          <p:nvPr>
            <p:ph type="body" sz="quarter" idx="1"/>
          </p:nvPr>
        </p:nvSpPr>
        <p:spPr>
          <a:xfrm>
            <a:off x="1805584" y="4996505"/>
            <a:ext cx="9596832" cy="611078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透過爬氣象局資料得到溫度，並自動調整冷氣溫度。</a:t>
            </a:r>
            <a:endParaRPr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7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84608" y="13131800"/>
            <a:ext cx="227484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圖片 91">
            <a:extLst>
              <a:ext uri="{FF2B5EF4-FFF2-40B4-BE49-F238E27FC236}">
                <a16:creationId xmlns:a16="http://schemas.microsoft.com/office/drawing/2014/main" id="{0F8B9C9D-E7BD-BE49-A840-5914502C4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8" y="661987"/>
            <a:ext cx="23688624" cy="123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295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6444CC-89D2-2245-93B4-0331EBFB6C8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877801" y="4111507"/>
            <a:ext cx="10343145" cy="549298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600" dirty="0"/>
              <a:t>如何爬蟲</a:t>
            </a:r>
            <a:endParaRPr lang="en-US" altLang="zh-TW" sz="4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600" dirty="0"/>
              <a:t>爬蟲資料如何與何時傳送給</a:t>
            </a:r>
            <a:r>
              <a:rPr lang="en-US" altLang="zh-TW" sz="4600" dirty="0"/>
              <a:t>Esp8266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4600" dirty="0"/>
              <a:t>Esp8266</a:t>
            </a:r>
            <a:r>
              <a:rPr lang="zh-TW" altLang="en-US" sz="4600" dirty="0"/>
              <a:t>如何發送紅外線信號給冷氣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C99D35-3696-3A41-ABDE-D4D4E45F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Detail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5409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0" name="Detail"/>
          <p:cNvSpPr txBox="1">
            <a:spLocks noGrp="1"/>
          </p:cNvSpPr>
          <p:nvPr>
            <p:ph type="title" idx="4294967295"/>
          </p:nvPr>
        </p:nvSpPr>
        <p:spPr>
          <a:xfrm>
            <a:off x="1010654" y="595811"/>
            <a:ext cx="6208294" cy="17319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7000"/>
            </a:lvl1pPr>
          </a:lstStyle>
          <a:p>
            <a:pPr algn="l"/>
            <a:r>
              <a:rPr dirty="0"/>
              <a:t>Detail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en" altLang="zh-TW" dirty="0"/>
              <a:t>crawler</a:t>
            </a:r>
            <a:r>
              <a:rPr lang="zh-TW" altLang="en-US" dirty="0"/>
              <a:t> 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310177-67EE-884C-9ABE-144C2EAC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333" y="1896836"/>
            <a:ext cx="18953790" cy="10823984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7713DDB9-96E9-DB4E-842E-1BDB39D63345}"/>
              </a:ext>
            </a:extLst>
          </p:cNvPr>
          <p:cNvSpPr/>
          <p:nvPr/>
        </p:nvSpPr>
        <p:spPr>
          <a:xfrm>
            <a:off x="2561333" y="7308828"/>
            <a:ext cx="18782688" cy="1209530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7704E1-69B3-A94F-8BE0-E3FBBDC4A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14" y="1787135"/>
            <a:ext cx="21303916" cy="11687565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CB851469-CD57-5A40-95C3-592D57753431}"/>
              </a:ext>
            </a:extLst>
          </p:cNvPr>
          <p:cNvSpPr/>
          <p:nvPr/>
        </p:nvSpPr>
        <p:spPr>
          <a:xfrm>
            <a:off x="9697452" y="6707250"/>
            <a:ext cx="4379495" cy="632014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0" name="框架 9">
            <a:extLst>
              <a:ext uri="{FF2B5EF4-FFF2-40B4-BE49-F238E27FC236}">
                <a16:creationId xmlns:a16="http://schemas.microsoft.com/office/drawing/2014/main" id="{5594FB3C-2B82-FC46-87A8-B19EA9CC2106}"/>
              </a:ext>
            </a:extLst>
          </p:cNvPr>
          <p:cNvSpPr/>
          <p:nvPr/>
        </p:nvSpPr>
        <p:spPr>
          <a:xfrm>
            <a:off x="14076947" y="5162607"/>
            <a:ext cx="8920783" cy="925371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1" name="Detail">
            <a:extLst>
              <a:ext uri="{FF2B5EF4-FFF2-40B4-BE49-F238E27FC236}">
                <a16:creationId xmlns:a16="http://schemas.microsoft.com/office/drawing/2014/main" id="{4D3D9E3F-C480-2747-A787-5172EAF7F49D}"/>
              </a:ext>
            </a:extLst>
          </p:cNvPr>
          <p:cNvSpPr txBox="1">
            <a:spLocks/>
          </p:cNvSpPr>
          <p:nvPr/>
        </p:nvSpPr>
        <p:spPr>
          <a:xfrm>
            <a:off x="1010654" y="595811"/>
            <a:ext cx="6208294" cy="1731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algn="l" hangingPunct="1"/>
            <a:r>
              <a:rPr lang="en"/>
              <a:t>Detail</a:t>
            </a:r>
            <a:r>
              <a:rPr lang="en" altLang="zh-TW"/>
              <a:t> - crawler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42213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4D1D17DA-88A5-D941-B73F-F3127E80C6D5}"/>
                  </a:ext>
                </a:extLst>
              </p14:cNvPr>
              <p14:cNvContentPartPr/>
              <p14:nvPr/>
            </p14:nvContentPartPr>
            <p14:xfrm>
              <a:off x="11718587" y="5969274"/>
              <a:ext cx="360" cy="36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4D1D17DA-88A5-D941-B73F-F3127E80C6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0587" y="5861634"/>
                <a:ext cx="21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06FB62B0-4D1C-AE4E-BDF9-C2E716F04A2C}"/>
              </a:ext>
            </a:extLst>
          </p:cNvPr>
          <p:cNvGrpSpPr/>
          <p:nvPr/>
        </p:nvGrpSpPr>
        <p:grpSpPr>
          <a:xfrm>
            <a:off x="3311322" y="1894305"/>
            <a:ext cx="17453811" cy="10908632"/>
            <a:chOff x="3048000" y="1701800"/>
            <a:chExt cx="18288000" cy="11430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BB58294-B6C6-B24F-BD08-D5EDB7B50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1701800"/>
              <a:ext cx="18288000" cy="114300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73EF6B5-1634-454D-9198-144912092F3F}"/>
                </a:ext>
              </a:extLst>
            </p:cNvPr>
            <p:cNvSpPr/>
            <p:nvPr/>
          </p:nvSpPr>
          <p:spPr>
            <a:xfrm>
              <a:off x="3048000" y="1701800"/>
              <a:ext cx="14349663" cy="541421"/>
            </a:xfrm>
            <a:prstGeom prst="rect">
              <a:avLst/>
            </a:prstGeom>
            <a:solidFill>
              <a:srgbClr val="FDDCC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</p:grpSp>
      <p:sp>
        <p:nvSpPr>
          <p:cNvPr id="34" name="Detail">
            <a:extLst>
              <a:ext uri="{FF2B5EF4-FFF2-40B4-BE49-F238E27FC236}">
                <a16:creationId xmlns:a16="http://schemas.microsoft.com/office/drawing/2014/main" id="{D09C8EEB-9B4F-2C46-8C6E-82D6028C6CF4}"/>
              </a:ext>
            </a:extLst>
          </p:cNvPr>
          <p:cNvSpPr txBox="1">
            <a:spLocks/>
          </p:cNvSpPr>
          <p:nvPr/>
        </p:nvSpPr>
        <p:spPr>
          <a:xfrm>
            <a:off x="1010654" y="595811"/>
            <a:ext cx="6208294" cy="1731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algn="l" hangingPunct="1"/>
            <a:r>
              <a:rPr lang="en"/>
              <a:t>Detail</a:t>
            </a:r>
            <a:r>
              <a:rPr lang="en" altLang="zh-TW"/>
              <a:t> - crawler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50477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4D1D17DA-88A5-D941-B73F-F3127E80C6D5}"/>
                  </a:ext>
                </a:extLst>
              </p14:cNvPr>
              <p14:cNvContentPartPr/>
              <p14:nvPr/>
            </p14:nvContentPartPr>
            <p14:xfrm>
              <a:off x="11718587" y="5969274"/>
              <a:ext cx="360" cy="36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4D1D17DA-88A5-D941-B73F-F3127E80C6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0587" y="5861634"/>
                <a:ext cx="21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02DA43C2-BB08-B04D-B2F2-9902AFD74193}"/>
              </a:ext>
            </a:extLst>
          </p:cNvPr>
          <p:cNvGrpSpPr/>
          <p:nvPr/>
        </p:nvGrpSpPr>
        <p:grpSpPr>
          <a:xfrm>
            <a:off x="3380374" y="1913442"/>
            <a:ext cx="17930795" cy="11206747"/>
            <a:chOff x="3201772" y="1701800"/>
            <a:chExt cx="18288000" cy="11430000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C8FC2FEF-666D-E743-847C-67D79605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72" y="1701800"/>
              <a:ext cx="18288000" cy="114300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73EF6B5-1634-454D-9198-144912092F3F}"/>
                </a:ext>
              </a:extLst>
            </p:cNvPr>
            <p:cNvSpPr/>
            <p:nvPr/>
          </p:nvSpPr>
          <p:spPr>
            <a:xfrm>
              <a:off x="3201772" y="1701800"/>
              <a:ext cx="14365290" cy="537143"/>
            </a:xfrm>
            <a:prstGeom prst="rect">
              <a:avLst/>
            </a:prstGeom>
            <a:solidFill>
              <a:srgbClr val="FDDCC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</p:grpSp>
      <p:sp>
        <p:nvSpPr>
          <p:cNvPr id="10" name="框架 9">
            <a:extLst>
              <a:ext uri="{FF2B5EF4-FFF2-40B4-BE49-F238E27FC236}">
                <a16:creationId xmlns:a16="http://schemas.microsoft.com/office/drawing/2014/main" id="{9ADCA527-9B62-7F4D-864F-482988471AF2}"/>
              </a:ext>
            </a:extLst>
          </p:cNvPr>
          <p:cNvSpPr/>
          <p:nvPr/>
        </p:nvSpPr>
        <p:spPr>
          <a:xfrm>
            <a:off x="3932908" y="7772400"/>
            <a:ext cx="12790988" cy="4018547"/>
          </a:xfrm>
          <a:prstGeom prst="frame">
            <a:avLst>
              <a:gd name="adj1" fmla="val 1934"/>
            </a:avLst>
          </a:prstGeom>
          <a:solidFill>
            <a:srgbClr val="FF00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1" name="Detail">
            <a:extLst>
              <a:ext uri="{FF2B5EF4-FFF2-40B4-BE49-F238E27FC236}">
                <a16:creationId xmlns:a16="http://schemas.microsoft.com/office/drawing/2014/main" id="{5D4D6B80-CDDD-F94A-B011-D6D4C724B98B}"/>
              </a:ext>
            </a:extLst>
          </p:cNvPr>
          <p:cNvSpPr txBox="1">
            <a:spLocks/>
          </p:cNvSpPr>
          <p:nvPr/>
        </p:nvSpPr>
        <p:spPr>
          <a:xfrm>
            <a:off x="1010654" y="595811"/>
            <a:ext cx="6208294" cy="1731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algn="l" hangingPunct="1"/>
            <a:r>
              <a:rPr lang="en"/>
              <a:t>Detail</a:t>
            </a:r>
            <a:r>
              <a:rPr lang="en" altLang="zh-TW"/>
              <a:t> - crawler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42320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151</Words>
  <Application>Microsoft Office PowerPoint</Application>
  <PresentationFormat>自訂</PresentationFormat>
  <Paragraphs>53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2" baseType="lpstr">
      <vt:lpstr>AvenirNext LT Pro Medium</vt:lpstr>
      <vt:lpstr>Canela Bold</vt:lpstr>
      <vt:lpstr>Canela Deck Bold</vt:lpstr>
      <vt:lpstr>Canela Deck Regular</vt:lpstr>
      <vt:lpstr>Canela Regular</vt:lpstr>
      <vt:lpstr>Helvetica Neue</vt:lpstr>
      <vt:lpstr>Proxima Nova</vt:lpstr>
      <vt:lpstr>Proxima Nova Medium</vt:lpstr>
      <vt:lpstr>Songti SC</vt:lpstr>
      <vt:lpstr>源泉圓體 B</vt:lpstr>
      <vt:lpstr>Aharoni</vt:lpstr>
      <vt:lpstr>Arial</vt:lpstr>
      <vt:lpstr>29_Lookbook</vt:lpstr>
      <vt:lpstr>智慧環控</vt:lpstr>
      <vt:lpstr>Outline</vt:lpstr>
      <vt:lpstr>Introduction</vt:lpstr>
      <vt:lpstr>PowerPoint 簡報</vt:lpstr>
      <vt:lpstr>Detail</vt:lpstr>
      <vt:lpstr>Detail - crawler </vt:lpstr>
      <vt:lpstr>PowerPoint 簡報</vt:lpstr>
      <vt:lpstr>PowerPoint 簡報</vt:lpstr>
      <vt:lpstr>PowerPoint 簡報</vt:lpstr>
      <vt:lpstr>PowerPoint 簡報</vt:lpstr>
      <vt:lpstr>方案</vt:lpstr>
      <vt:lpstr>Arduino傳、接資料</vt:lpstr>
      <vt:lpstr>Python傳、接資料</vt:lpstr>
      <vt:lpstr>Esp8266發送紅外線</vt:lpstr>
      <vt:lpstr>解析冷氣的紅外線信號</vt:lpstr>
      <vt:lpstr>PowerPoint 簡報</vt:lpstr>
      <vt:lpstr>PowerPoint 簡報</vt:lpstr>
      <vt:lpstr>發送ir signal</vt:lpstr>
      <vt:lpstr>耗電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智慧環控</dc:title>
  <cp:lastModifiedBy>Yang, Yu-Hsin</cp:lastModifiedBy>
  <cp:revision>6</cp:revision>
  <dcterms:modified xsi:type="dcterms:W3CDTF">2021-08-15T15:18:26Z</dcterms:modified>
</cp:coreProperties>
</file>